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5"/>
  </p:notesMasterIdLst>
  <p:handoutMasterIdLst>
    <p:handoutMasterId r:id="rId16"/>
  </p:handoutMasterIdLst>
  <p:sldIdLst>
    <p:sldId id="265" r:id="rId2"/>
    <p:sldId id="281" r:id="rId3"/>
    <p:sldId id="268" r:id="rId4"/>
    <p:sldId id="269" r:id="rId5"/>
    <p:sldId id="270" r:id="rId6"/>
    <p:sldId id="272" r:id="rId7"/>
    <p:sldId id="271" r:id="rId8"/>
    <p:sldId id="273" r:id="rId9"/>
    <p:sldId id="275" r:id="rId10"/>
    <p:sldId id="276" r:id="rId11"/>
    <p:sldId id="280" r:id="rId12"/>
    <p:sldId id="278"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85" d="100"/>
          <a:sy n="85" d="100"/>
        </p:scale>
        <p:origin x="360"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pPr/>
              <a:t>12/29/2023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pPr/>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pPr/>
              <a:t>12/29/2023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pPr/>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a:t>Click to edit Master title style</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pPr/>
              <a:t>12/29/2023</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pPr/>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12/29/2023</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244" y="365125"/>
            <a:ext cx="9029700" cy="1325563"/>
          </a:xfrm>
        </p:spPr>
        <p:txBody>
          <a:bodyPr>
            <a:noAutofit/>
          </a:bodyPr>
          <a:lstStyle/>
          <a:p>
            <a:r>
              <a:rPr lang="en-US" sz="1400" dirty="0"/>
              <a:t>PROJECT ON ENTREPRENURSHIP</a:t>
            </a:r>
            <a:br>
              <a:rPr lang="en-US" sz="1600" dirty="0"/>
            </a:br>
            <a:r>
              <a:rPr lang="en-US" sz="4000" b="1" dirty="0"/>
              <a:t>DEVELOPMENT OF ICE CREA FAC</a:t>
            </a:r>
            <a:r>
              <a:rPr lang="en-IN" sz="4000" b="1" dirty="0"/>
              <a:t>T</a:t>
            </a:r>
            <a:r>
              <a:rPr lang="en-US" sz="4000" b="1" dirty="0"/>
              <a:t>ORY</a:t>
            </a:r>
            <a:endParaRPr lang="en-US" sz="1600" b="1" dirty="0"/>
          </a:p>
        </p:txBody>
      </p:sp>
      <p:pic>
        <p:nvPicPr>
          <p:cNvPr id="5" name="Picture 4" descr="ice proje.jfif"/>
          <p:cNvPicPr>
            <a:picLocks noChangeAspect="1"/>
          </p:cNvPicPr>
          <p:nvPr/>
        </p:nvPicPr>
        <p:blipFill>
          <a:blip r:embed="rId2"/>
          <a:stretch>
            <a:fillRect/>
          </a:stretch>
        </p:blipFill>
        <p:spPr>
          <a:xfrm>
            <a:off x="3410858" y="1524001"/>
            <a:ext cx="5342032" cy="2888342"/>
          </a:xfrm>
          <a:prstGeom prst="rect">
            <a:avLst/>
          </a:prstGeom>
        </p:spPr>
      </p:pic>
      <p:sp>
        <p:nvSpPr>
          <p:cNvPr id="6" name="Rectangle 5"/>
          <p:cNvSpPr/>
          <p:nvPr/>
        </p:nvSpPr>
        <p:spPr>
          <a:xfrm>
            <a:off x="1773383" y="4499446"/>
            <a:ext cx="1523999" cy="369454"/>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GUIDED BY</a:t>
            </a:r>
          </a:p>
        </p:txBody>
      </p:sp>
      <p:sp>
        <p:nvSpPr>
          <p:cNvPr id="7" name="Rounded Rectangle 6"/>
          <p:cNvSpPr/>
          <p:nvPr/>
        </p:nvSpPr>
        <p:spPr>
          <a:xfrm>
            <a:off x="770588" y="5021943"/>
            <a:ext cx="3583698" cy="1727199"/>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DR. APURBA GIRI (Assistant professor &amp; Head)</a:t>
            </a:r>
          </a:p>
          <a:p>
            <a:pPr algn="ctr"/>
            <a:r>
              <a:rPr lang="en-US" dirty="0"/>
              <a:t> AYAN MONDAL(Assistant </a:t>
            </a:r>
            <a:r>
              <a:rPr lang="en-US"/>
              <a:t>professor)</a:t>
            </a:r>
            <a:endParaRPr lang="en-US" dirty="0"/>
          </a:p>
          <a:p>
            <a:pPr algn="ctr"/>
            <a:r>
              <a:rPr lang="en-US" sz="1600" dirty="0"/>
              <a:t>DEPT. OF NUTRITION</a:t>
            </a:r>
          </a:p>
          <a:p>
            <a:pPr algn="ctr"/>
            <a:r>
              <a:rPr lang="en-US" sz="1600" dirty="0"/>
              <a:t>MUGBERIA  GANGADHAR MAHAVIDYALAYA</a:t>
            </a:r>
          </a:p>
        </p:txBody>
      </p:sp>
      <p:sp>
        <p:nvSpPr>
          <p:cNvPr id="8" name="Rectangle 7"/>
          <p:cNvSpPr/>
          <p:nvPr/>
        </p:nvSpPr>
        <p:spPr>
          <a:xfrm>
            <a:off x="8839199" y="4484918"/>
            <a:ext cx="1640115" cy="4064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 </a:t>
            </a:r>
            <a:r>
              <a:rPr lang="en-US" sz="1600" dirty="0"/>
              <a:t>PRESENTED BY</a:t>
            </a:r>
            <a:endParaRPr lang="en-US" dirty="0"/>
          </a:p>
        </p:txBody>
      </p:sp>
      <p:sp>
        <p:nvSpPr>
          <p:cNvPr id="9" name="Rounded Rectangle 8"/>
          <p:cNvSpPr/>
          <p:nvPr/>
        </p:nvSpPr>
        <p:spPr>
          <a:xfrm>
            <a:off x="7924805" y="5152566"/>
            <a:ext cx="3207652" cy="1625600"/>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1600" dirty="0"/>
          </a:p>
          <a:p>
            <a:pPr algn="ctr"/>
            <a:r>
              <a:rPr lang="en-US" sz="1600" dirty="0"/>
              <a:t>SOUMEN MANNA</a:t>
            </a:r>
          </a:p>
          <a:p>
            <a:pPr algn="ctr"/>
            <a:r>
              <a:rPr lang="en-US" sz="1600" dirty="0"/>
              <a:t>B.VOC (Food processing,6</a:t>
            </a:r>
            <a:r>
              <a:rPr lang="en-US" sz="1600" baseline="30000" dirty="0"/>
              <a:t>th</a:t>
            </a:r>
            <a:r>
              <a:rPr lang="en-US" sz="1600" dirty="0"/>
              <a:t> </a:t>
            </a:r>
            <a:r>
              <a:rPr lang="en-US" sz="1600" dirty="0" err="1"/>
              <a:t>sem</a:t>
            </a:r>
            <a:r>
              <a:rPr lang="en-US" sz="1600" dirty="0"/>
              <a:t>)</a:t>
            </a:r>
          </a:p>
          <a:p>
            <a:pPr algn="ctr"/>
            <a:r>
              <a:rPr lang="en-US" sz="1600" dirty="0"/>
              <a:t> </a:t>
            </a:r>
          </a:p>
          <a:p>
            <a:pPr algn="ctr"/>
            <a:r>
              <a:rPr lang="en-US" sz="1600" dirty="0"/>
              <a:t>DEPT. OF NUTRITION </a:t>
            </a:r>
          </a:p>
          <a:p>
            <a:pPr algn="ctr"/>
            <a:r>
              <a:rPr lang="en-US" sz="1600" dirty="0"/>
              <a:t>MUGBERIA GANGADHAR MAHAVIDYALAYA</a:t>
            </a:r>
          </a:p>
          <a:p>
            <a:pPr algn="ctr"/>
            <a:endParaRPr lang="en-US" sz="1600" dirty="0"/>
          </a:p>
          <a:p>
            <a:pPr algn="ctr"/>
            <a:r>
              <a:rPr lang="en-US" sz="1600" dirty="0"/>
              <a:t> </a:t>
            </a: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Target </a:t>
            </a:r>
            <a:r>
              <a:rPr lang="en-US" u="sng" dirty="0" err="1"/>
              <a:t>coustomers</a:t>
            </a:r>
            <a:endParaRPr lang="en-US" u="sng" dirty="0"/>
          </a:p>
        </p:txBody>
      </p:sp>
      <p:sp>
        <p:nvSpPr>
          <p:cNvPr id="3" name="Content Placeholder 2"/>
          <p:cNvSpPr>
            <a:spLocks noGrp="1"/>
          </p:cNvSpPr>
          <p:nvPr>
            <p:ph idx="1"/>
          </p:nvPr>
        </p:nvSpPr>
        <p:spPr/>
        <p:txBody>
          <a:bodyPr>
            <a:normAutofit/>
          </a:bodyPr>
          <a:lstStyle/>
          <a:p>
            <a:pPr marL="0" indent="0">
              <a:buClr>
                <a:schemeClr val="tx1"/>
              </a:buClr>
            </a:pPr>
            <a:r>
              <a:rPr lang="en-IN"/>
              <a:t>Wholesalers</a:t>
            </a:r>
            <a:endParaRPr lang="en-IN" dirty="0"/>
          </a:p>
          <a:p>
            <a:pPr marL="0" indent="0">
              <a:buClr>
                <a:schemeClr val="tx1"/>
              </a:buClr>
            </a:pPr>
            <a:r>
              <a:rPr lang="en-IN" dirty="0"/>
              <a:t>School, collage &amp; office canteens</a:t>
            </a:r>
          </a:p>
          <a:p>
            <a:pPr marL="0" indent="0">
              <a:buClr>
                <a:schemeClr val="tx1"/>
              </a:buClr>
            </a:pPr>
            <a:r>
              <a:rPr lang="en-IN" dirty="0"/>
              <a:t>Cafes</a:t>
            </a:r>
          </a:p>
          <a:p>
            <a:pPr marL="0" indent="0">
              <a:buClr>
                <a:schemeClr val="tx1"/>
              </a:buClr>
            </a:pPr>
            <a:r>
              <a:rPr lang="en-IN" dirty="0"/>
              <a:t>Restaurants</a:t>
            </a:r>
          </a:p>
          <a:p>
            <a:pPr marL="0" indent="0">
              <a:buClr>
                <a:schemeClr val="tx1"/>
              </a:buClr>
            </a:pPr>
            <a:r>
              <a:rPr lang="en-IN" dirty="0"/>
              <a:t>Popular hangouts</a:t>
            </a:r>
          </a:p>
          <a:p>
            <a:pPr marL="0" indent="0">
              <a:buClr>
                <a:schemeClr val="tx1"/>
              </a:buClr>
            </a:pPr>
            <a:r>
              <a:rPr lang="en-IN" dirty="0"/>
              <a:t>Fairs</a:t>
            </a:r>
          </a:p>
          <a:p>
            <a:pPr marL="0" indent="0">
              <a:buClr>
                <a:schemeClr val="tx1"/>
              </a:buClr>
            </a:pPr>
            <a:r>
              <a:rPr lang="en-IN" dirty="0"/>
              <a:t>Event planning agencies</a:t>
            </a:r>
          </a:p>
          <a:p>
            <a:pPr marL="0" indent="0">
              <a:buClr>
                <a:schemeClr val="tx1"/>
              </a:buClr>
            </a:pPr>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Profit</a:t>
            </a:r>
          </a:p>
        </p:txBody>
      </p:sp>
      <p:sp>
        <p:nvSpPr>
          <p:cNvPr id="3" name="Content Placeholder 2"/>
          <p:cNvSpPr>
            <a:spLocks noGrp="1"/>
          </p:cNvSpPr>
          <p:nvPr>
            <p:ph idx="1"/>
          </p:nvPr>
        </p:nvSpPr>
        <p:spPr/>
        <p:txBody>
          <a:bodyPr/>
          <a:lstStyle/>
          <a:p>
            <a:endParaRPr lang="en-US" dirty="0"/>
          </a:p>
          <a:p>
            <a:pPr>
              <a:buNone/>
            </a:pPr>
            <a:r>
              <a:rPr lang="en-US" dirty="0"/>
              <a:t>  </a:t>
            </a:r>
            <a:r>
              <a:rPr lang="en-US" sz="3200" b="1" dirty="0"/>
              <a:t>Production</a:t>
            </a:r>
            <a:r>
              <a:rPr lang="en-US" dirty="0"/>
              <a:t>:- 5000 Stick</a:t>
            </a:r>
          </a:p>
          <a:p>
            <a:pPr>
              <a:buNone/>
            </a:pPr>
            <a:r>
              <a:rPr lang="en-US" dirty="0"/>
              <a:t>                         500 L Cup </a:t>
            </a:r>
          </a:p>
          <a:p>
            <a:pPr>
              <a:buNone/>
            </a:pPr>
            <a:endParaRPr lang="en-US" dirty="0"/>
          </a:p>
          <a:p>
            <a:pPr>
              <a:buNone/>
            </a:pPr>
            <a:r>
              <a:rPr lang="en-US" sz="3200" b="1" dirty="0"/>
              <a:t>   Profit</a:t>
            </a:r>
            <a:r>
              <a:rPr lang="en-US" dirty="0"/>
              <a:t>:-  3-4 </a:t>
            </a:r>
            <a:r>
              <a:rPr lang="en-US" dirty="0" err="1"/>
              <a:t>Lakhs</a:t>
            </a:r>
            <a:endParaRPr lang="en-US" dirty="0"/>
          </a:p>
        </p:txBody>
      </p:sp>
      <p:pic>
        <p:nvPicPr>
          <p:cNvPr id="5" name="Picture 4" descr="download (1).jfif"/>
          <p:cNvPicPr>
            <a:picLocks noChangeAspect="1"/>
          </p:cNvPicPr>
          <p:nvPr/>
        </p:nvPicPr>
        <p:blipFill>
          <a:blip r:embed="rId2"/>
          <a:stretch>
            <a:fillRect/>
          </a:stretch>
        </p:blipFill>
        <p:spPr>
          <a:xfrm>
            <a:off x="6683926" y="2579618"/>
            <a:ext cx="3068697" cy="20420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Plant layout</a:t>
            </a:r>
          </a:p>
        </p:txBody>
      </p:sp>
      <p:pic>
        <p:nvPicPr>
          <p:cNvPr id="7" name="Picture 7">
            <a:extLst>
              <a:ext uri="{FF2B5EF4-FFF2-40B4-BE49-F238E27FC236}">
                <a16:creationId xmlns:a16="http://schemas.microsoft.com/office/drawing/2014/main" id="{6F70E312-879B-5C37-5EC3-08497FB99EAA}"/>
              </a:ext>
            </a:extLst>
          </p:cNvPr>
          <p:cNvPicPr>
            <a:picLocks noGrp="1" noChangeAspect="1"/>
          </p:cNvPicPr>
          <p:nvPr>
            <p:ph idx="1"/>
          </p:nvPr>
        </p:nvPicPr>
        <p:blipFill>
          <a:blip r:embed="rId2"/>
          <a:stretch>
            <a:fillRect/>
          </a:stretch>
        </p:blipFill>
        <p:spPr>
          <a:xfrm>
            <a:off x="2324100" y="1825625"/>
            <a:ext cx="8206510" cy="4487976"/>
          </a:xfr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400300" y="1825625"/>
            <a:ext cx="9791700" cy="4351338"/>
          </a:xfrm>
        </p:spPr>
        <p:txBody>
          <a:bodyPr/>
          <a:lstStyle/>
          <a:p>
            <a:pPr>
              <a:buNone/>
            </a:pPr>
            <a:endParaRPr lang="en-US" dirty="0"/>
          </a:p>
        </p:txBody>
      </p:sp>
      <p:sp>
        <p:nvSpPr>
          <p:cNvPr id="4" name="Rounded Rectangle 3"/>
          <p:cNvSpPr/>
          <p:nvPr/>
        </p:nvSpPr>
        <p:spPr>
          <a:xfrm>
            <a:off x="2909448" y="2817091"/>
            <a:ext cx="6336146" cy="1764145"/>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600" b="1" dirty="0"/>
              <a:t>THANK YOU</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358F1-C0A1-4B86-98F6-3C131681575E}"/>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ABEB0A05-39E9-4F18-B524-45C1321F8F01}"/>
              </a:ext>
            </a:extLst>
          </p:cNvPr>
          <p:cNvPicPr>
            <a:picLocks noChangeAspect="1"/>
          </p:cNvPicPr>
          <p:nvPr/>
        </p:nvPicPr>
        <p:blipFill>
          <a:blip r:embed="rId2"/>
          <a:stretch>
            <a:fillRect/>
          </a:stretch>
        </p:blipFill>
        <p:spPr>
          <a:xfrm>
            <a:off x="3916490" y="906561"/>
            <a:ext cx="4564121" cy="5282251"/>
          </a:xfrm>
          <a:prstGeom prst="rect">
            <a:avLst/>
          </a:prstGeom>
        </p:spPr>
      </p:pic>
    </p:spTree>
    <p:extLst>
      <p:ext uri="{BB962C8B-B14F-4D97-AF65-F5344CB8AC3E}">
        <p14:creationId xmlns:p14="http://schemas.microsoft.com/office/powerpoint/2010/main" val="3635770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6509" y="365125"/>
            <a:ext cx="9497291" cy="1325563"/>
          </a:xfrm>
        </p:spPr>
        <p:txBody>
          <a:bodyPr>
            <a:noAutofit/>
          </a:bodyPr>
          <a:lstStyle/>
          <a:p>
            <a:r>
              <a:rPr lang="en-US" sz="3600" u="sng" dirty="0"/>
              <a:t>ICE-CREAM MANUFACTURING BUSINESS</a:t>
            </a:r>
          </a:p>
        </p:txBody>
      </p:sp>
      <p:sp>
        <p:nvSpPr>
          <p:cNvPr id="11" name="Content Placeholder 10"/>
          <p:cNvSpPr>
            <a:spLocks noGrp="1"/>
          </p:cNvSpPr>
          <p:nvPr>
            <p:ph sz="half" idx="4294967295"/>
          </p:nvPr>
        </p:nvSpPr>
        <p:spPr>
          <a:xfrm>
            <a:off x="1976582" y="1825625"/>
            <a:ext cx="9504218" cy="4351338"/>
          </a:xfrm>
        </p:spPr>
        <p:txBody>
          <a:bodyPr>
            <a:normAutofit/>
          </a:bodyPr>
          <a:lstStyle/>
          <a:p>
            <a:pPr>
              <a:buNone/>
            </a:pPr>
            <a:endParaRPr lang="en-US" b="1" dirty="0"/>
          </a:p>
          <a:p>
            <a:pPr>
              <a:buClr>
                <a:schemeClr val="tx1"/>
              </a:buClr>
            </a:pPr>
            <a:r>
              <a:rPr lang="en-US" sz="2000" dirty="0"/>
              <a:t>BUSINESS RESEARCH</a:t>
            </a:r>
          </a:p>
          <a:p>
            <a:pPr>
              <a:buClr>
                <a:schemeClr val="tx1"/>
              </a:buClr>
            </a:pPr>
            <a:r>
              <a:rPr lang="en-US" sz="2000" dirty="0"/>
              <a:t>INVESTMENT</a:t>
            </a:r>
          </a:p>
          <a:p>
            <a:pPr>
              <a:buClr>
                <a:schemeClr val="tx1"/>
              </a:buClr>
            </a:pPr>
            <a:r>
              <a:rPr lang="en-US" sz="2000" dirty="0"/>
              <a:t>LICENSES</a:t>
            </a:r>
          </a:p>
          <a:p>
            <a:pPr>
              <a:buClr>
                <a:schemeClr val="tx1"/>
              </a:buClr>
            </a:pPr>
            <a:r>
              <a:rPr lang="en-US" sz="2000" dirty="0"/>
              <a:t>RAW MATERIAL</a:t>
            </a:r>
          </a:p>
          <a:p>
            <a:pPr>
              <a:buClr>
                <a:schemeClr val="tx1"/>
              </a:buClr>
            </a:pPr>
            <a:r>
              <a:rPr lang="en-US" sz="2000" dirty="0"/>
              <a:t>MACHINARY &amp; MAN POWER</a:t>
            </a:r>
          </a:p>
          <a:p>
            <a:pPr>
              <a:buClr>
                <a:schemeClr val="tx1"/>
              </a:buClr>
            </a:pPr>
            <a:r>
              <a:rPr lang="en-US" sz="2000" dirty="0"/>
              <a:t>TARGET COUSTOMERS</a:t>
            </a:r>
          </a:p>
          <a:p>
            <a:pPr>
              <a:buClr>
                <a:schemeClr val="tx1"/>
              </a:buClr>
            </a:pPr>
            <a:r>
              <a:rPr lang="en-US" sz="2000" dirty="0"/>
              <a:t>PROFIT </a:t>
            </a:r>
          </a:p>
          <a:p>
            <a:pPr>
              <a:buClr>
                <a:schemeClr val="tx1"/>
              </a:buClr>
            </a:pPr>
            <a:r>
              <a:rPr lang="en-US" sz="2000" dirty="0"/>
              <a:t>PLANT PAYOUT</a:t>
            </a:r>
          </a:p>
          <a:p>
            <a:pPr>
              <a:buClr>
                <a:schemeClr val="tx1"/>
              </a:buClr>
              <a:buNone/>
            </a:pPr>
            <a:endParaRPr lang="en-US" sz="2000" dirty="0"/>
          </a:p>
        </p:txBody>
      </p:sp>
    </p:spTree>
    <p:extLst>
      <p:ext uri="{BB962C8B-B14F-4D97-AF65-F5344CB8AC3E}">
        <p14:creationId xmlns:p14="http://schemas.microsoft.com/office/powerpoint/2010/main" val="137539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u="sng" dirty="0"/>
              <a:t>Business research</a:t>
            </a:r>
          </a:p>
        </p:txBody>
      </p:sp>
      <p:sp>
        <p:nvSpPr>
          <p:cNvPr id="8" name="Content Placeholder 7"/>
          <p:cNvSpPr>
            <a:spLocks noGrp="1"/>
          </p:cNvSpPr>
          <p:nvPr>
            <p:ph idx="1"/>
          </p:nvPr>
        </p:nvSpPr>
        <p:spPr/>
        <p:txBody>
          <a:bodyPr/>
          <a:lstStyle/>
          <a:p>
            <a:pPr>
              <a:buNone/>
            </a:pPr>
            <a:endParaRPr lang="en-US" dirty="0"/>
          </a:p>
          <a:p>
            <a:pPr>
              <a:buNone/>
            </a:pPr>
            <a:endParaRPr lang="en-US" dirty="0"/>
          </a:p>
          <a:p>
            <a:pPr>
              <a:buNone/>
            </a:pPr>
            <a:r>
              <a:rPr lang="en-US" dirty="0"/>
              <a:t>   The ice cream market in India size reached INR 194.1 Billion in 2022. Looking forward, IMARC Group expects the market to reach INR 508.4 Billion by 2028. where global market growth rate is 4.7%  Indian’s annual growth rate is 12.4%, exhibiting a growth rate (CAGR) of 17.5% during 2023-2028.</a:t>
            </a:r>
          </a:p>
        </p:txBody>
      </p:sp>
    </p:spTree>
    <p:extLst>
      <p:ext uri="{BB962C8B-B14F-4D97-AF65-F5344CB8AC3E}">
        <p14:creationId xmlns:p14="http://schemas.microsoft.com/office/powerpoint/2010/main" val="3284576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u="sng" dirty="0"/>
              <a:t>Investment</a:t>
            </a:r>
          </a:p>
        </p:txBody>
      </p:sp>
      <p:sp>
        <p:nvSpPr>
          <p:cNvPr id="3" name="Content Placeholder 2"/>
          <p:cNvSpPr>
            <a:spLocks noGrp="1"/>
          </p:cNvSpPr>
          <p:nvPr>
            <p:ph idx="1"/>
          </p:nvPr>
        </p:nvSpPr>
        <p:spPr>
          <a:xfrm>
            <a:off x="1595431" y="1891686"/>
            <a:ext cx="9791700" cy="4351338"/>
          </a:xfrm>
        </p:spPr>
        <p:txBody>
          <a:bodyPr/>
          <a:lstStyle/>
          <a:p>
            <a:pPr>
              <a:buNone/>
            </a:pPr>
            <a:endParaRPr lang="en-US" dirty="0"/>
          </a:p>
          <a:p>
            <a:pPr>
              <a:buNone/>
            </a:pPr>
            <a:endParaRPr lang="en-US" dirty="0"/>
          </a:p>
          <a:p>
            <a:pPr>
              <a:buNone/>
            </a:pPr>
            <a:r>
              <a:rPr lang="en-US" b="1" dirty="0"/>
              <a:t>Small scale:- 15 L</a:t>
            </a:r>
          </a:p>
          <a:p>
            <a:pPr>
              <a:buNone/>
            </a:pPr>
            <a:r>
              <a:rPr lang="en-US" b="1" dirty="0"/>
              <a:t>Large scale:- 50-60 L</a:t>
            </a:r>
          </a:p>
        </p:txBody>
      </p:sp>
      <p:sp>
        <p:nvSpPr>
          <p:cNvPr id="4" name="Rounded Rectangle 3"/>
          <p:cNvSpPr/>
          <p:nvPr/>
        </p:nvSpPr>
        <p:spPr>
          <a:xfrm>
            <a:off x="1754910" y="1911927"/>
            <a:ext cx="1939636" cy="489527"/>
          </a:xfrm>
          <a:prstGeom prst="roundRect">
            <a:avLst/>
          </a:prstGeom>
          <a:solidFill>
            <a:schemeClr val="accent4">
              <a:lumMod val="20000"/>
              <a:lumOff val="8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i="1" dirty="0">
                <a:effectLst>
                  <a:outerShdw blurRad="38100" dist="38100" dir="2700000" algn="tl">
                    <a:srgbClr val="000000">
                      <a:alpha val="43137"/>
                    </a:srgbClr>
                  </a:outerShdw>
                </a:effectLst>
              </a:rPr>
              <a:t>CAPITAL</a:t>
            </a:r>
          </a:p>
        </p:txBody>
      </p:sp>
      <p:pic>
        <p:nvPicPr>
          <p:cNvPr id="6" name="Picture 5" descr="money.jfif"/>
          <p:cNvPicPr>
            <a:picLocks noChangeAspect="1"/>
          </p:cNvPicPr>
          <p:nvPr/>
        </p:nvPicPr>
        <p:blipFill>
          <a:blip r:embed="rId2"/>
          <a:stretch>
            <a:fillRect/>
          </a:stretch>
        </p:blipFill>
        <p:spPr>
          <a:xfrm>
            <a:off x="7127302" y="4400554"/>
            <a:ext cx="2954069" cy="1778574"/>
          </a:xfrm>
          <a:prstGeom prst="rect">
            <a:avLst/>
          </a:prstGeom>
        </p:spPr>
      </p:pic>
      <p:pic>
        <p:nvPicPr>
          <p:cNvPr id="9" name="Picture 8" descr="gro.jfif"/>
          <p:cNvPicPr>
            <a:picLocks noChangeAspect="1"/>
          </p:cNvPicPr>
          <p:nvPr/>
        </p:nvPicPr>
        <p:blipFill>
          <a:blip r:embed="rId3"/>
          <a:stretch>
            <a:fillRect/>
          </a:stretch>
        </p:blipFill>
        <p:spPr>
          <a:xfrm>
            <a:off x="5774087" y="2586186"/>
            <a:ext cx="2902854" cy="1625598"/>
          </a:xfrm>
          <a:prstGeom prst="rect">
            <a:avLst/>
          </a:prstGeom>
        </p:spPr>
      </p:pic>
      <p:pic>
        <p:nvPicPr>
          <p:cNvPr id="8" name="Picture 7" descr="invest.jfif"/>
          <p:cNvPicPr>
            <a:picLocks noChangeAspect="1"/>
          </p:cNvPicPr>
          <p:nvPr/>
        </p:nvPicPr>
        <p:blipFill>
          <a:blip r:embed="rId4"/>
          <a:stretch>
            <a:fillRect/>
          </a:stretch>
        </p:blipFill>
        <p:spPr>
          <a:xfrm>
            <a:off x="4318413" y="4398479"/>
            <a:ext cx="2635555" cy="17538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licenses</a:t>
            </a:r>
          </a:p>
        </p:txBody>
      </p:sp>
      <p:sp>
        <p:nvSpPr>
          <p:cNvPr id="3" name="Content Placeholder 2"/>
          <p:cNvSpPr>
            <a:spLocks noGrp="1"/>
          </p:cNvSpPr>
          <p:nvPr>
            <p:ph idx="1"/>
          </p:nvPr>
        </p:nvSpPr>
        <p:spPr>
          <a:xfrm>
            <a:off x="1405082" y="1797915"/>
            <a:ext cx="9791700" cy="4351338"/>
          </a:xfrm>
        </p:spPr>
        <p:txBody>
          <a:bodyPr>
            <a:normAutofit/>
          </a:bodyPr>
          <a:lstStyle/>
          <a:p>
            <a:pPr marL="285750" indent="-285750"/>
            <a:endParaRPr lang="en-GB" sz="2400" i="1" dirty="0"/>
          </a:p>
          <a:p>
            <a:pPr marL="285750" indent="-285750">
              <a:buClr>
                <a:schemeClr val="tx1"/>
              </a:buClr>
            </a:pPr>
            <a:r>
              <a:rPr lang="en-GB" sz="2400" i="1" dirty="0"/>
              <a:t>REGISTRATION OF BUSINESS
NOC 
GST(GOODS &amp; SERVICE TAX)
FSSAI</a:t>
            </a:r>
          </a:p>
          <a:p>
            <a:pPr marL="285750" indent="-285750">
              <a:buClr>
                <a:schemeClr val="tx1"/>
              </a:buClr>
            </a:pPr>
            <a:r>
              <a:rPr lang="en-GB" sz="2400" i="1" dirty="0"/>
              <a:t>SMALL SCALE INDUSTRY LICENSE 
REGISTRATION FOR TRADEMARK</a:t>
            </a:r>
            <a:endParaRPr lang="en-US" sz="2400" i="1"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Raw material</a:t>
            </a:r>
          </a:p>
        </p:txBody>
      </p:sp>
      <p:sp>
        <p:nvSpPr>
          <p:cNvPr id="3" name="Content Placeholder 2"/>
          <p:cNvSpPr>
            <a:spLocks noGrp="1"/>
          </p:cNvSpPr>
          <p:nvPr>
            <p:ph idx="1"/>
          </p:nvPr>
        </p:nvSpPr>
        <p:spPr/>
        <p:txBody>
          <a:bodyPr/>
          <a:lstStyle/>
          <a:p>
            <a:pPr>
              <a:buClr>
                <a:schemeClr val="tx1"/>
              </a:buClr>
            </a:pPr>
            <a:r>
              <a:rPr lang="en-US" dirty="0"/>
              <a:t>Milk</a:t>
            </a:r>
          </a:p>
          <a:p>
            <a:pPr>
              <a:buClr>
                <a:schemeClr val="tx1"/>
              </a:buClr>
            </a:pPr>
            <a:r>
              <a:rPr lang="en-US" dirty="0"/>
              <a:t>Flavoring agent</a:t>
            </a:r>
          </a:p>
          <a:p>
            <a:pPr>
              <a:buClr>
                <a:schemeClr val="tx1"/>
              </a:buClr>
            </a:pPr>
            <a:r>
              <a:rPr lang="en-US" dirty="0"/>
              <a:t>Stabilizer </a:t>
            </a:r>
          </a:p>
          <a:p>
            <a:pPr>
              <a:buClr>
                <a:schemeClr val="tx1"/>
              </a:buClr>
            </a:pPr>
            <a:r>
              <a:rPr lang="en-US" dirty="0"/>
              <a:t>Emulsifier</a:t>
            </a:r>
          </a:p>
          <a:p>
            <a:pPr>
              <a:buClr>
                <a:schemeClr val="tx1"/>
              </a:buClr>
            </a:pPr>
            <a:r>
              <a:rPr lang="en-US" dirty="0"/>
              <a:t>Cone</a:t>
            </a:r>
          </a:p>
          <a:p>
            <a:pPr>
              <a:buClr>
                <a:schemeClr val="tx1"/>
              </a:buClr>
            </a:pPr>
            <a:r>
              <a:rPr lang="en-US" dirty="0"/>
              <a:t>Cup</a:t>
            </a:r>
          </a:p>
          <a:p>
            <a:pPr>
              <a:buClr>
                <a:schemeClr val="tx1"/>
              </a:buCl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Machinery &amp; man power</a:t>
            </a:r>
          </a:p>
        </p:txBody>
      </p:sp>
      <p:sp>
        <p:nvSpPr>
          <p:cNvPr id="8" name="Content Placeholder 7">
            <a:extLst>
              <a:ext uri="{FF2B5EF4-FFF2-40B4-BE49-F238E27FC236}">
                <a16:creationId xmlns:a16="http://schemas.microsoft.com/office/drawing/2014/main" id="{47E755A6-FA5F-7B76-DFD9-730248C24E60}"/>
              </a:ext>
            </a:extLst>
          </p:cNvPr>
          <p:cNvSpPr>
            <a:spLocks noGrp="1"/>
          </p:cNvSpPr>
          <p:nvPr>
            <p:ph idx="1"/>
          </p:nvPr>
        </p:nvSpPr>
        <p:spPr/>
        <p:txBody>
          <a:bodyPr/>
          <a:lstStyle/>
          <a:p>
            <a:r>
              <a:rPr lang="en-IN" dirty="0"/>
              <a:t>Pasteurizer</a:t>
            </a:r>
          </a:p>
          <a:p>
            <a:r>
              <a:rPr lang="en-IN" dirty="0"/>
              <a:t>Homogenizer</a:t>
            </a:r>
          </a:p>
          <a:p>
            <a:r>
              <a:rPr lang="en-IN" dirty="0"/>
              <a:t>Freezer</a:t>
            </a:r>
          </a:p>
          <a:p>
            <a:r>
              <a:rPr lang="en-IN" dirty="0"/>
              <a:t>Hardener</a:t>
            </a:r>
          </a:p>
          <a:p>
            <a:r>
              <a:rPr lang="en-IN" dirty="0"/>
              <a:t>Packaging machine</a:t>
            </a:r>
          </a:p>
          <a:p>
            <a:endParaRPr lang="en-IN" dirty="0"/>
          </a:p>
          <a:p>
            <a:r>
              <a:rPr lang="en-IN" dirty="0"/>
              <a:t>7-10  Staff</a:t>
            </a:r>
            <a:endParaRPr lang="en-US" dirty="0"/>
          </a:p>
        </p:txBody>
      </p:sp>
      <p:pic>
        <p:nvPicPr>
          <p:cNvPr id="9" name="Picture 9">
            <a:extLst>
              <a:ext uri="{FF2B5EF4-FFF2-40B4-BE49-F238E27FC236}">
                <a16:creationId xmlns:a16="http://schemas.microsoft.com/office/drawing/2014/main" id="{9ABBF53C-1590-4453-C8F9-6F53A7DEA69D}"/>
              </a:ext>
            </a:extLst>
          </p:cNvPr>
          <p:cNvPicPr>
            <a:picLocks noChangeAspect="1"/>
          </p:cNvPicPr>
          <p:nvPr/>
        </p:nvPicPr>
        <p:blipFill>
          <a:blip r:embed="rId2"/>
          <a:stretch>
            <a:fillRect/>
          </a:stretch>
        </p:blipFill>
        <p:spPr>
          <a:xfrm>
            <a:off x="9441225" y="2392218"/>
            <a:ext cx="1965684" cy="2368267"/>
          </a:xfrm>
          <a:prstGeom prst="rect">
            <a:avLst/>
          </a:prstGeom>
        </p:spPr>
      </p:pic>
      <p:pic>
        <p:nvPicPr>
          <p:cNvPr id="10" name="Picture 10">
            <a:extLst>
              <a:ext uri="{FF2B5EF4-FFF2-40B4-BE49-F238E27FC236}">
                <a16:creationId xmlns:a16="http://schemas.microsoft.com/office/drawing/2014/main" id="{DDDB3995-5D5F-2EAE-66B7-44873D42CE52}"/>
              </a:ext>
            </a:extLst>
          </p:cNvPr>
          <p:cNvPicPr>
            <a:picLocks noChangeAspect="1"/>
          </p:cNvPicPr>
          <p:nvPr/>
        </p:nvPicPr>
        <p:blipFill>
          <a:blip r:embed="rId3"/>
          <a:stretch>
            <a:fillRect/>
          </a:stretch>
        </p:blipFill>
        <p:spPr>
          <a:xfrm>
            <a:off x="5938287" y="2392219"/>
            <a:ext cx="3123476" cy="2198254"/>
          </a:xfrm>
          <a:prstGeom prst="rect">
            <a:avLst/>
          </a:prstGeom>
        </p:spPr>
      </p:pic>
      <p:pic>
        <p:nvPicPr>
          <p:cNvPr id="11" name="Picture 11">
            <a:extLst>
              <a:ext uri="{FF2B5EF4-FFF2-40B4-BE49-F238E27FC236}">
                <a16:creationId xmlns:a16="http://schemas.microsoft.com/office/drawing/2014/main" id="{186E2989-E93B-C08C-85BE-CB1313CC2665}"/>
              </a:ext>
            </a:extLst>
          </p:cNvPr>
          <p:cNvPicPr>
            <a:picLocks noChangeAspect="1"/>
          </p:cNvPicPr>
          <p:nvPr/>
        </p:nvPicPr>
        <p:blipFill>
          <a:blip r:embed="rId4"/>
          <a:stretch>
            <a:fillRect/>
          </a:stretch>
        </p:blipFill>
        <p:spPr>
          <a:xfrm>
            <a:off x="5941677" y="4740184"/>
            <a:ext cx="3187360" cy="1919234"/>
          </a:xfrm>
          <a:prstGeom prst="rect">
            <a:avLst/>
          </a:prstGeom>
        </p:spPr>
      </p:pic>
      <p:sp>
        <p:nvSpPr>
          <p:cNvPr id="7" name="Rounded Rectangle 6"/>
          <p:cNvSpPr/>
          <p:nvPr/>
        </p:nvSpPr>
        <p:spPr>
          <a:xfrm>
            <a:off x="1699491" y="4516585"/>
            <a:ext cx="2419927" cy="369455"/>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Man power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Processing flow chart</a:t>
            </a:r>
          </a:p>
        </p:txBody>
      </p:sp>
      <p:sp>
        <p:nvSpPr>
          <p:cNvPr id="4" name="Down Arrow 3"/>
          <p:cNvSpPr/>
          <p:nvPr/>
        </p:nvSpPr>
        <p:spPr>
          <a:xfrm>
            <a:off x="3094172" y="1995057"/>
            <a:ext cx="166255" cy="350981"/>
          </a:xfrm>
          <a:prstGeom prst="down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8" name="Down Arrow 7"/>
          <p:cNvSpPr/>
          <p:nvPr/>
        </p:nvSpPr>
        <p:spPr>
          <a:xfrm>
            <a:off x="3117271" y="3505203"/>
            <a:ext cx="166255" cy="350981"/>
          </a:xfrm>
          <a:prstGeom prst="down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2"/>
              </a:solidFill>
            </a:endParaRPr>
          </a:p>
        </p:txBody>
      </p:sp>
      <p:sp>
        <p:nvSpPr>
          <p:cNvPr id="11" name="Down Arrow 10"/>
          <p:cNvSpPr/>
          <p:nvPr/>
        </p:nvSpPr>
        <p:spPr>
          <a:xfrm>
            <a:off x="3131125" y="5126186"/>
            <a:ext cx="166255" cy="350981"/>
          </a:xfrm>
          <a:prstGeom prst="down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2"/>
              </a:solidFill>
            </a:endParaRPr>
          </a:p>
        </p:txBody>
      </p:sp>
      <p:sp>
        <p:nvSpPr>
          <p:cNvPr id="12" name="Down Arrow 11"/>
          <p:cNvSpPr/>
          <p:nvPr/>
        </p:nvSpPr>
        <p:spPr>
          <a:xfrm>
            <a:off x="3126504" y="4308767"/>
            <a:ext cx="166255" cy="350981"/>
          </a:xfrm>
          <a:prstGeom prst="down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2"/>
              </a:solidFill>
            </a:endParaRPr>
          </a:p>
        </p:txBody>
      </p:sp>
      <p:sp>
        <p:nvSpPr>
          <p:cNvPr id="13" name="Down Arrow 12"/>
          <p:cNvSpPr/>
          <p:nvPr/>
        </p:nvSpPr>
        <p:spPr>
          <a:xfrm>
            <a:off x="3103414" y="2761675"/>
            <a:ext cx="166255" cy="350981"/>
          </a:xfrm>
          <a:prstGeom prst="down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2"/>
              </a:solidFill>
            </a:endParaRPr>
          </a:p>
        </p:txBody>
      </p:sp>
      <p:sp>
        <p:nvSpPr>
          <p:cNvPr id="14" name="Rounded Rectangle 13"/>
          <p:cNvSpPr/>
          <p:nvPr/>
        </p:nvSpPr>
        <p:spPr>
          <a:xfrm>
            <a:off x="1791858" y="1653309"/>
            <a:ext cx="2770909"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Selection of ingredients</a:t>
            </a:r>
          </a:p>
        </p:txBody>
      </p:sp>
      <p:sp>
        <p:nvSpPr>
          <p:cNvPr id="15" name="Rounded Rectangle 14"/>
          <p:cNvSpPr/>
          <p:nvPr/>
        </p:nvSpPr>
        <p:spPr>
          <a:xfrm>
            <a:off x="5066152" y="3773055"/>
            <a:ext cx="2960253" cy="503381"/>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Hardening and storage of ice cream</a:t>
            </a:r>
          </a:p>
        </p:txBody>
      </p:sp>
      <p:sp>
        <p:nvSpPr>
          <p:cNvPr id="16" name="Rounded Rectangle 15"/>
          <p:cNvSpPr/>
          <p:nvPr/>
        </p:nvSpPr>
        <p:spPr>
          <a:xfrm>
            <a:off x="5264740" y="4775199"/>
            <a:ext cx="2586181" cy="323271"/>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Packaging of ice cream</a:t>
            </a:r>
          </a:p>
        </p:txBody>
      </p:sp>
      <p:sp>
        <p:nvSpPr>
          <p:cNvPr id="17" name="Rounded Rectangle 16"/>
          <p:cNvSpPr/>
          <p:nvPr/>
        </p:nvSpPr>
        <p:spPr>
          <a:xfrm>
            <a:off x="5472545" y="5574146"/>
            <a:ext cx="2235200"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Freezing the mix</a:t>
            </a:r>
          </a:p>
        </p:txBody>
      </p:sp>
      <p:sp>
        <p:nvSpPr>
          <p:cNvPr id="18" name="Rounded Rectangle 17"/>
          <p:cNvSpPr/>
          <p:nvPr/>
        </p:nvSpPr>
        <p:spPr>
          <a:xfrm>
            <a:off x="1801083" y="5541818"/>
            <a:ext cx="2826327"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Cooling and ageing the mix</a:t>
            </a:r>
          </a:p>
        </p:txBody>
      </p:sp>
      <p:sp>
        <p:nvSpPr>
          <p:cNvPr id="19" name="Rounded Rectangle 18"/>
          <p:cNvSpPr/>
          <p:nvPr/>
        </p:nvSpPr>
        <p:spPr>
          <a:xfrm>
            <a:off x="1990435" y="4761352"/>
            <a:ext cx="2415308"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Homogenizing the mix</a:t>
            </a:r>
          </a:p>
        </p:txBody>
      </p:sp>
      <p:sp>
        <p:nvSpPr>
          <p:cNvPr id="20" name="Rounded Rectangle 19"/>
          <p:cNvSpPr/>
          <p:nvPr/>
        </p:nvSpPr>
        <p:spPr>
          <a:xfrm>
            <a:off x="2078181" y="3953163"/>
            <a:ext cx="2235200"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Pasteurizing the mix</a:t>
            </a:r>
          </a:p>
        </p:txBody>
      </p:sp>
      <p:sp>
        <p:nvSpPr>
          <p:cNvPr id="21" name="Rounded Rectangle 20"/>
          <p:cNvSpPr/>
          <p:nvPr/>
        </p:nvSpPr>
        <p:spPr>
          <a:xfrm>
            <a:off x="2064328" y="3163454"/>
            <a:ext cx="2235200"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Making the mix</a:t>
            </a:r>
          </a:p>
        </p:txBody>
      </p:sp>
      <p:sp>
        <p:nvSpPr>
          <p:cNvPr id="22" name="Rounded Rectangle 21"/>
          <p:cNvSpPr/>
          <p:nvPr/>
        </p:nvSpPr>
        <p:spPr>
          <a:xfrm>
            <a:off x="2068951" y="2410691"/>
            <a:ext cx="2235200" cy="323273"/>
          </a:xfrm>
          <a:prstGeom prst="roundRect">
            <a:avLst/>
          </a:prstGeom>
          <a:solidFill>
            <a:schemeClr val="bg2"/>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Figuring the mix</a:t>
            </a:r>
          </a:p>
        </p:txBody>
      </p:sp>
      <p:sp>
        <p:nvSpPr>
          <p:cNvPr id="23" name="Right Arrow 22"/>
          <p:cNvSpPr/>
          <p:nvPr/>
        </p:nvSpPr>
        <p:spPr>
          <a:xfrm>
            <a:off x="4673593" y="5615708"/>
            <a:ext cx="581891" cy="212437"/>
          </a:xfrm>
          <a:prstGeom prst="right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24" name="Up Arrow 23"/>
          <p:cNvSpPr/>
          <p:nvPr/>
        </p:nvSpPr>
        <p:spPr>
          <a:xfrm>
            <a:off x="6465462" y="5181595"/>
            <a:ext cx="184721" cy="369459"/>
          </a:xfrm>
          <a:prstGeom prst="up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25" name="Up Arrow 24"/>
          <p:cNvSpPr/>
          <p:nvPr/>
        </p:nvSpPr>
        <p:spPr>
          <a:xfrm>
            <a:off x="6460825" y="4373417"/>
            <a:ext cx="189358" cy="374072"/>
          </a:xfrm>
          <a:prstGeom prst="upArrow">
            <a:avLst/>
          </a:prstGeom>
          <a:solidFill>
            <a:schemeClr val="tx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f03460508_win32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tf03460508_win32 (1)</Template>
  <TotalTime>193</TotalTime>
  <Words>273</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vt:lpstr>
      <vt:lpstr>tf03460508_win32 (1)</vt:lpstr>
      <vt:lpstr>PROJECT ON ENTREPRENURSHIP DEVELOPMENT OF ICE CREA FACTORY</vt:lpstr>
      <vt:lpstr>.</vt:lpstr>
      <vt:lpstr>ICE-CREAM MANUFACTURING BUSINESS</vt:lpstr>
      <vt:lpstr>Business research</vt:lpstr>
      <vt:lpstr>  Investment</vt:lpstr>
      <vt:lpstr>licenses</vt:lpstr>
      <vt:lpstr>Raw material</vt:lpstr>
      <vt:lpstr>Machinery &amp; man power</vt:lpstr>
      <vt:lpstr>Processing flow chart</vt:lpstr>
      <vt:lpstr>Target coustomers</vt:lpstr>
      <vt:lpstr>Profit</vt:lpstr>
      <vt:lpstr>Plant layout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on entreprenurship ice cream</dc:title>
  <dc:creator>ADMIN</dc:creator>
  <cp:lastModifiedBy>Ayan</cp:lastModifiedBy>
  <cp:revision>32</cp:revision>
  <dcterms:created xsi:type="dcterms:W3CDTF">2023-02-25T04:08:48Z</dcterms:created>
  <dcterms:modified xsi:type="dcterms:W3CDTF">2023-12-29T05:05:34Z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